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43"/>
  </p:notesMasterIdLst>
  <p:handoutMasterIdLst>
    <p:handoutMasterId r:id="rId44"/>
  </p:handoutMasterIdLst>
  <p:sldIdLst>
    <p:sldId id="567" r:id="rId4"/>
    <p:sldId id="569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646" r:id="rId16"/>
    <p:sldId id="647" r:id="rId17"/>
    <p:sldId id="648" r:id="rId18"/>
    <p:sldId id="586" r:id="rId19"/>
    <p:sldId id="587" r:id="rId20"/>
    <p:sldId id="588" r:id="rId21"/>
    <p:sldId id="589" r:id="rId22"/>
    <p:sldId id="590" r:id="rId23"/>
    <p:sldId id="598" r:id="rId24"/>
    <p:sldId id="599" r:id="rId25"/>
    <p:sldId id="601" r:id="rId26"/>
    <p:sldId id="602" r:id="rId27"/>
    <p:sldId id="603" r:id="rId28"/>
    <p:sldId id="604" r:id="rId29"/>
    <p:sldId id="605" r:id="rId30"/>
    <p:sldId id="606" r:id="rId31"/>
    <p:sldId id="607" r:id="rId32"/>
    <p:sldId id="608" r:id="rId33"/>
    <p:sldId id="609" r:id="rId34"/>
    <p:sldId id="610" r:id="rId35"/>
    <p:sldId id="611" r:id="rId36"/>
    <p:sldId id="612" r:id="rId37"/>
    <p:sldId id="613" r:id="rId38"/>
    <p:sldId id="614" r:id="rId39"/>
    <p:sldId id="615" r:id="rId40"/>
    <p:sldId id="616" r:id="rId41"/>
    <p:sldId id="626" r:id="rId42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535" autoAdjust="0"/>
  </p:normalViewPr>
  <p:slideViewPr>
    <p:cSldViewPr>
      <p:cViewPr varScale="1">
        <p:scale>
          <a:sx n="73" d="100"/>
          <a:sy n="73" d="100"/>
        </p:scale>
        <p:origin x="1581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kevincha\projects\writeups\thesis\slides\latency_trend_tal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00506622718701"/>
          <c:y val="0.16071480580290401"/>
          <c:w val="0.82732323043042"/>
          <c:h val="0.66641303891524295"/>
        </c:manualLayout>
      </c:layout>
      <c:lineChart>
        <c:grouping val="standard"/>
        <c:varyColors val="0"/>
        <c:ser>
          <c:idx val="4"/>
          <c:order val="2"/>
          <c:tx>
            <c:strRef>
              <c:f>Trend!$N$56</c:f>
              <c:strCache>
                <c:ptCount val="1"/>
                <c:pt idx="0">
                  <c:v>Capacity</c:v>
                </c:pt>
              </c:strCache>
            </c:strRef>
          </c:tx>
          <c:spPr>
            <a:ln w="381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triangle"/>
            <c:size val="14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Trend!$O$56:$X$56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64</c:v>
                </c:pt>
                <c:pt idx="8">
                  <c:v>128</c:v>
                </c:pt>
                <c:pt idx="9">
                  <c:v>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3-45D1-B87A-3E28F2EFDBB5}"/>
            </c:ext>
          </c:extLst>
        </c:ser>
        <c:ser>
          <c:idx val="3"/>
          <c:order val="3"/>
          <c:tx>
            <c:strRef>
              <c:f>Trend!$N$55</c:f>
              <c:strCache>
                <c:ptCount val="1"/>
                <c:pt idx="0">
                  <c:v>Bandwidth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square"/>
            <c:size val="14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Trend!$O$55:$X$55</c:f>
              <c:numCache>
                <c:formatCode>General</c:formatCode>
                <c:ptCount val="10"/>
                <c:pt idx="0">
                  <c:v>1</c:v>
                </c:pt>
                <c:pt idx="1">
                  <c:v>3.007518796992481</c:v>
                </c:pt>
                <c:pt idx="2">
                  <c:v>6.0150375939849621</c:v>
                </c:pt>
                <c:pt idx="3">
                  <c:v>8.0150375939849603</c:v>
                </c:pt>
                <c:pt idx="4">
                  <c:v>10.02255639097744</c:v>
                </c:pt>
                <c:pt idx="5">
                  <c:v>12.030075187969921</c:v>
                </c:pt>
                <c:pt idx="6">
                  <c:v>14.030075187969921</c:v>
                </c:pt>
                <c:pt idx="7">
                  <c:v>16.03759398496241</c:v>
                </c:pt>
                <c:pt idx="8">
                  <c:v>18.045112781954881</c:v>
                </c:pt>
                <c:pt idx="9">
                  <c:v>19.548872180451131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93-45D1-B87A-3E28F2EFDBB5}"/>
            </c:ext>
          </c:extLst>
        </c:ser>
        <c:ser>
          <c:idx val="2"/>
          <c:order val="4"/>
          <c:tx>
            <c:strRef>
              <c:f>Trend!$N$57</c:f>
              <c:strCache>
                <c:ptCount val="1"/>
                <c:pt idx="0">
                  <c:v>Latency</c:v>
                </c:pt>
              </c:strCache>
            </c:strRef>
          </c:tx>
          <c:spPr>
            <a:ln w="38100" cap="rnd">
              <a:solidFill>
                <a:srgbClr val="FF413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4136"/>
              </a:solidFill>
              <a:ln w="9525">
                <a:solidFill>
                  <a:srgbClr val="FF413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Trend!$O$58:$X$58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1.043478260869565</c:v>
                </c:pt>
                <c:pt idx="3">
                  <c:v>1.142857142857143</c:v>
                </c:pt>
                <c:pt idx="4">
                  <c:v>1.2121212121212119</c:v>
                </c:pt>
                <c:pt idx="5">
                  <c:v>1.263157894736842</c:v>
                </c:pt>
                <c:pt idx="6">
                  <c:v>1.2520868113522541</c:v>
                </c:pt>
                <c:pt idx="7">
                  <c:v>1.274968125796855</c:v>
                </c:pt>
                <c:pt idx="8">
                  <c:v>1.2998266897746971</c:v>
                </c:pt>
                <c:pt idx="9">
                  <c:v>1.31868131868132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93-45D1-B87A-3E28F2EFD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5488528"/>
        <c:axId val="-199581481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Trend!$N$52</c15:sqref>
                        </c15:formulaRef>
                      </c:ext>
                    </c:extLst>
                    <c:strCache>
                      <c:ptCount val="1"/>
                      <c:pt idx="0">
                        <c:v>Activation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14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Trend!$O$52:$V$52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093-45D1-B87A-3E28F2EFDBB5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Trend!$N$53</c15:sqref>
                        </c15:formulaRef>
                      </c:ext>
                    </c:extLst>
                    <c:strCache>
                      <c:ptCount val="1"/>
                      <c:pt idx="0">
                        <c:v>Precharge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x"/>
                  <c:size val="14"/>
                  <c:spPr>
                    <a:noFill/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Trend!$O$53:$V$53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093-45D1-B87A-3E28F2EFDBB5}"/>
                  </c:ext>
                </c:extLst>
              </c15:ser>
            </c15:filteredLineSeries>
          </c:ext>
        </c:extLst>
      </c:lineChart>
      <c:catAx>
        <c:axId val="178548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-1995814816"/>
        <c:crosses val="autoZero"/>
        <c:auto val="1"/>
        <c:lblAlgn val="ctr"/>
        <c:lblOffset val="100"/>
        <c:noMultiLvlLbl val="0"/>
      </c:catAx>
      <c:valAx>
        <c:axId val="-1995814816"/>
        <c:scaling>
          <c:logBase val="10"/>
          <c:orientation val="minMax"/>
          <c:max val="150"/>
          <c:min val="1"/>
        </c:scaling>
        <c:delete val="0"/>
        <c:axPos val="l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en-US"/>
                  <a:t>DRAM Improvement (log)</a:t>
                </a:r>
              </a:p>
            </c:rich>
          </c:tx>
          <c:layout>
            <c:manualLayout>
              <c:xMode val="edge"/>
              <c:yMode val="edge"/>
              <c:x val="3.91802270431953E-3"/>
              <c:y val="0.1036548669196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1785488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817285683346"/>
          <c:y val="1.4274251973468001E-3"/>
          <c:w val="0.66589575864953399"/>
          <c:h val="9.9282337620760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Gill Sans MT" panose="020B05020201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8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20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8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213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0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91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11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8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34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8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56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3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56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07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20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965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15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86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5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23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36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003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926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70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53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55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66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78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19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6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7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0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45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3/21/2019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3/21/2019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png"/><Relationship Id="rId2" Type="http://schemas.openxmlformats.org/officeDocument/2006/relationships/tags" Target="../tags/tag4.xml"/><Relationship Id="rId16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5" Type="http://schemas.openxmlformats.org/officeDocument/2006/relationships/image" Target="../media/image8.png"/><Relationship Id="rId10" Type="http://schemas.openxmlformats.org/officeDocument/2006/relationships/notesSlide" Target="../notesSlides/notesSlide14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Prefetching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/>
              <a:t>Loop Splitting</a:t>
            </a:r>
          </a:p>
          <a:p>
            <a:r>
              <a:rPr lang="en-US" dirty="0"/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/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FF3399"/>
                </a:solidFill>
              </a:rPr>
              <a:t>reuse</a:t>
            </a:r>
            <a:r>
              <a:rPr lang="en-US" sz="2000" dirty="0">
                <a:solidFill>
                  <a:srgbClr val="CC0066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localized iteration space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locality</a:t>
            </a:r>
            <a:r>
              <a:rPr lang="en-US" sz="2000" dirty="0">
                <a:solidFill>
                  <a:srgbClr val="FF3399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Locality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1908175" y="1668462"/>
            <a:ext cx="5334000" cy="138747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2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for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j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100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	A[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5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1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45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47" name="Group 145"/>
            <p:cNvGrpSpPr>
              <a:grpSpLocks/>
            </p:cNvGrpSpPr>
            <p:nvPr/>
          </p:nvGrpSpPr>
          <p:grpSpPr bwMode="auto">
            <a:xfrm>
              <a:off x="3276602" y="3657603"/>
              <a:ext cx="2667001" cy="1254126"/>
              <a:chOff x="2064" y="2304"/>
              <a:chExt cx="1680" cy="790"/>
            </a:xfrm>
          </p:grpSpPr>
          <p:sp>
            <p:nvSpPr>
              <p:cNvPr id="50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3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4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49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79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3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8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9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831"/>
            <a:ext cx="8229600" cy="1143000"/>
          </a:xfrm>
        </p:spPr>
        <p:txBody>
          <a:bodyPr/>
          <a:lstStyle/>
          <a:p>
            <a:r>
              <a:rPr lang="en-US" dirty="0" err="1"/>
              <a:t>Prefetch</a:t>
            </a:r>
            <a:r>
              <a:rPr lang="en-US" dirty="0"/>
              <a:t> Predicate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1"/>
            <a:ext cx="8229600" cy="3048000"/>
          </a:xfrm>
        </p:spPr>
        <p:txBody>
          <a:bodyPr/>
          <a:lstStyle/>
          <a:p>
            <a:pPr>
              <a:buNone/>
            </a:pPr>
            <a:r>
              <a:rPr lang="en-US" u="sng" dirty="0"/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1066800" y="1219200"/>
          <a:ext cx="7010400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Miss Instance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Iteration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First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Iteration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l iterations</a:t>
                      </a:r>
                    </a:p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(l = cache line size)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66800" y="3200400"/>
            <a:ext cx="7010400" cy="2667000"/>
            <a:chOff x="1066800" y="3200400"/>
            <a:chExt cx="7010400" cy="2667000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133600" y="3200400"/>
              <a:ext cx="51816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for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j</a:t>
              </a:r>
              <a:r>
                <a:rPr lang="en-US" sz="16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		A[</a:t>
              </a:r>
              <a:r>
                <a:rPr lang="en-US" sz="1600" b="1" dirty="0" err="1"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][j] = B[j][0] + B[j+1][0];</a:t>
              </a:r>
            </a:p>
          </p:txBody>
        </p:sp>
        <p:graphicFrame>
          <p:nvGraphicFramePr>
            <p:cNvPr id="9" name="Content Placeholder 6"/>
            <p:cNvGraphicFramePr>
              <a:graphicFrameLocks/>
            </p:cNvGraphicFramePr>
            <p:nvPr/>
          </p:nvGraphicFramePr>
          <p:xfrm>
            <a:off x="1066800" y="4297680"/>
            <a:ext cx="7010400" cy="152908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23368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Reference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Locality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Predicate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A[</a:t>
                        </a:r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][j]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latin typeface="Comic Sans MS" pitchFamily="66" charset="0"/>
                          </a:rPr>
                          <a:t>(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j </a:t>
                        </a:r>
                        <a:r>
                          <a:rPr lang="en-US" sz="1600" dirty="0">
                            <a:latin typeface="Comic Sans MS" pitchFamily="66" charset="0"/>
                          </a:rPr>
                          <a:t>mod 2) = 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B[j+1][0]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aseline="0" dirty="0">
                            <a:latin typeface="Comic Sans MS" pitchFamily="66" charset="0"/>
                          </a:rPr>
                          <a:t> = 0</a:t>
                        </a:r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grpSp>
          <p:nvGrpSpPr>
            <p:cNvPr id="24" name="Group 23"/>
            <p:cNvGrpSpPr/>
            <p:nvPr/>
          </p:nvGrpSpPr>
          <p:grpSpPr>
            <a:xfrm>
              <a:off x="3581400" y="4572000"/>
              <a:ext cx="1905000" cy="1295400"/>
              <a:chOff x="3581400" y="4572000"/>
              <a:chExt cx="1905000" cy="12954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581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33800" y="4673025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84924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9087" y="4673025"/>
                <a:ext cx="7521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spatial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343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105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14800" y="47360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814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33800" y="5260539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492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06915" y="5260539"/>
                <a:ext cx="9364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temporal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672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446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114800" y="532358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86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>
                <a:solidFill>
                  <a:srgbClr val="FF3399"/>
                </a:solidFill>
              </a:rPr>
              <a:t>Loop Splitting</a:t>
            </a:r>
          </a:p>
          <a:p>
            <a:r>
              <a:rPr lang="en-US" dirty="0">
                <a:solidFill>
                  <a:srgbClr val="FF3399"/>
                </a:solidFill>
              </a:rPr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30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Decompose loops</a:t>
            </a:r>
            <a:r>
              <a:rPr lang="en-US" dirty="0"/>
              <a:t> to </a:t>
            </a:r>
            <a:r>
              <a:rPr lang="en-US" dirty="0">
                <a:solidFill>
                  <a:srgbClr val="FF3399"/>
                </a:solidFill>
              </a:rPr>
              <a:t>isolate cache miss instances</a:t>
            </a:r>
          </a:p>
          <a:p>
            <a:pPr lvl="1"/>
            <a:r>
              <a:rPr lang="en-US" dirty="0"/>
              <a:t>cheaper than inserting IF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Apply transformations recursively for nested loops</a:t>
            </a:r>
          </a:p>
          <a:p>
            <a:pPr>
              <a:lnSpc>
                <a:spcPct val="150000"/>
              </a:lnSpc>
            </a:pPr>
            <a:r>
              <a:rPr lang="en-US" dirty="0"/>
              <a:t>Suppress transformations when loops become too large</a:t>
            </a:r>
          </a:p>
          <a:p>
            <a:pPr lvl="1"/>
            <a:r>
              <a:rPr lang="en-US" dirty="0"/>
              <a:t>avoid code explosion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609350"/>
              </p:ext>
            </p:extLst>
          </p:nvPr>
        </p:nvGraphicFramePr>
        <p:xfrm>
          <a:off x="1066800" y="2399486"/>
          <a:ext cx="701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Loop Transformation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3399"/>
                          </a:solidFill>
                          <a:latin typeface="Comic Sans MS" pitchFamily="66" charset="0"/>
                          <a:cs typeface="Courier New" pitchFamily="49" charset="0"/>
                        </a:rPr>
                        <a:t>Peel</a:t>
                      </a:r>
                      <a:r>
                        <a:rPr lang="en-US" sz="1600" b="0" dirty="0">
                          <a:latin typeface="Comic Sans MS" pitchFamily="66" charset="0"/>
                          <a:cs typeface="Courier New" pitchFamily="49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3399"/>
                          </a:solidFill>
                          <a:latin typeface="Comic Sans MS" pitchFamily="66" charset="0"/>
                        </a:rPr>
                        <a:t>Unroll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by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where </a:t>
            </a:r>
            <a:r>
              <a:rPr lang="en-US" sz="2800" i="1" dirty="0">
                <a:solidFill>
                  <a:srgbClr val="FF3399"/>
                </a:solidFill>
              </a:rPr>
              <a:t>l</a:t>
            </a:r>
            <a:r>
              <a:rPr lang="en-US" sz="2800" dirty="0"/>
              <a:t> = memory latency, </a:t>
            </a:r>
            <a:r>
              <a:rPr lang="en-US" sz="2800" i="1" dirty="0">
                <a:solidFill>
                  <a:srgbClr val="FF3399"/>
                </a:solidFill>
              </a:rPr>
              <a:t>s</a:t>
            </a:r>
            <a:r>
              <a:rPr lang="en-US" sz="2800" dirty="0"/>
              <a:t> = shortest path through loop body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0" y="1225430"/>
            <a:ext cx="2908168" cy="609600"/>
            <a:chOff x="2672843" y="1371600"/>
            <a:chExt cx="2908168" cy="609600"/>
          </a:xfrm>
        </p:grpSpPr>
        <p:sp>
          <p:nvSpPr>
            <p:cNvPr id="7" name="TextBox 6"/>
            <p:cNvSpPr txBox="1"/>
            <p:nvPr/>
          </p:nvSpPr>
          <p:spPr>
            <a:xfrm>
              <a:off x="2672843" y="1383268"/>
              <a:ext cx="29081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Iterations Ahead</a:t>
              </a:r>
              <a:r>
                <a:rPr lang="en-US" dirty="0">
                  <a:latin typeface="Comic Sans MS" pitchFamily="66" charset="0"/>
                </a:rPr>
                <a:t> = </a:t>
              </a:r>
              <a:r>
                <a:rPr lang="en-US" sz="2800" dirty="0">
                  <a:latin typeface="Comic Sans MS" pitchFamily="66" charset="0"/>
                  <a:sym typeface="Symbol"/>
                </a:rPr>
                <a:t>  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10616" y="1371600"/>
              <a:ext cx="247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60924" y="161186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s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29200" y="1676400"/>
              <a:ext cx="228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28600" y="3094046"/>
            <a:ext cx="3023585" cy="1288197"/>
            <a:chOff x="557815" y="2819400"/>
            <a:chExt cx="3023585" cy="1288197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302358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05200" y="3015614"/>
            <a:ext cx="5181600" cy="3523298"/>
            <a:chOff x="3810000" y="2554069"/>
            <a:chExt cx="5181600" cy="3523298"/>
          </a:xfrm>
        </p:grpSpPr>
        <p:sp>
          <p:nvSpPr>
            <p:cNvPr id="15" name="TextBox 14"/>
            <p:cNvSpPr txBox="1"/>
            <p:nvPr/>
          </p:nvSpPr>
          <p:spPr>
            <a:xfrm>
              <a:off x="3810000" y="3276600"/>
              <a:ext cx="51816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   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Prolog */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{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Steady State*/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i+5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Epilog 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8600" y="2554069"/>
              <a:ext cx="28520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Software Pipelined Loop </a:t>
              </a:r>
            </a:p>
            <a:p>
              <a:pPr algn="ctr"/>
              <a:r>
                <a:rPr lang="en-US" dirty="0">
                  <a:latin typeface="Comic Sans MS" pitchFamily="66" charset="0"/>
                </a:rPr>
                <a:t>(</a:t>
              </a:r>
              <a:r>
                <a:rPr lang="en-US" dirty="0">
                  <a:solidFill>
                    <a:srgbClr val="FF3399"/>
                  </a:solidFill>
                  <a:latin typeface="Comic Sans MS" pitchFamily="66" charset="0"/>
                </a:rPr>
                <a:t>5</a:t>
              </a:r>
              <a:r>
                <a:rPr lang="en-US" dirty="0">
                  <a:latin typeface="Comic Sans MS" pitchFamily="66" charset="0"/>
                </a:rPr>
                <a:t> iterations ahead)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3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Latency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9144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ym typeface="Wingdings"/>
              </a:rPr>
              <a:t> processor speed &gt;&gt;  memory speed</a:t>
            </a:r>
          </a:p>
          <a:p>
            <a:r>
              <a:rPr lang="en-US" dirty="0">
                <a:sym typeface="Wingdings"/>
              </a:rPr>
              <a:t>caches are not a panacea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CF93176-5618-4628-B51A-4DCFE1539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771862"/>
              </p:ext>
            </p:extLst>
          </p:nvPr>
        </p:nvGraphicFramePr>
        <p:xfrm>
          <a:off x="74706" y="1204631"/>
          <a:ext cx="8916894" cy="374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98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 uiExpand="1">
        <p:bldSub>
          <a:bldChart bld="series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Revisited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609600" y="1676400"/>
            <a:ext cx="3429000" cy="685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= 0;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 3;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++)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(j = 0; j &lt; 100; j++)</a:t>
            </a:r>
            <a:endParaRPr lang="en-US" sz="1050" b="1" dirty="0">
              <a:latin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337846"/>
            <a:ext cx="1465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Original Code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>
          <a:xfrm>
            <a:off x="4876800" y="1676400"/>
            <a:ext cx="3733800" cy="4800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(&amp;A[0][0]);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(j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0; j &lt; 6; j += 2) {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(&amp;B[j+1][0]);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(&amp;B[j+2][0]);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(&amp;A[0][j+1]);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(&amp;B[j+7][0]);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(&amp;B[j+8][0]);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050" b="1" dirty="0">
                <a:latin typeface="Courier New" pitchFamily="49" charset="0"/>
              </a:rPr>
              <a:t>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= 1;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&lt; 3;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++)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6; j += 2)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][j+1]);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371600"/>
            <a:ext cx="2313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Code with </a:t>
            </a:r>
            <a:r>
              <a:rPr lang="en-US" sz="1600" dirty="0" err="1">
                <a:solidFill>
                  <a:srgbClr val="0000FF"/>
                </a:solidFill>
                <a:latin typeface="Comic Sans MS" pitchFamily="66" charset="0"/>
              </a:rPr>
              <a:t>Prefetching</a:t>
            </a:r>
            <a:endParaRPr lang="en-US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533400" y="3600450"/>
            <a:ext cx="2667000" cy="1276350"/>
            <a:chOff x="3024" y="2720"/>
            <a:chExt cx="1680" cy="804"/>
          </a:xfrm>
        </p:grpSpPr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2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3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6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Text Box 81"/>
          <p:cNvSpPr txBox="1">
            <a:spLocks noChangeArrowheads="1"/>
          </p:cNvSpPr>
          <p:nvPr/>
        </p:nvSpPr>
        <p:spPr bwMode="auto">
          <a:xfrm>
            <a:off x="1298575" y="3309937"/>
            <a:ext cx="113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</a:t>
            </a:r>
          </a:p>
        </p:txBody>
      </p:sp>
      <p:grpSp>
        <p:nvGrpSpPr>
          <p:cNvPr id="44" name="Group 145"/>
          <p:cNvGrpSpPr>
            <a:grpSpLocks/>
          </p:cNvGrpSpPr>
          <p:nvPr/>
        </p:nvGrpSpPr>
        <p:grpSpPr bwMode="auto">
          <a:xfrm>
            <a:off x="533400" y="5186362"/>
            <a:ext cx="2667001" cy="1276351"/>
            <a:chOff x="2064" y="2304"/>
            <a:chExt cx="1680" cy="804"/>
          </a:xfrm>
        </p:grpSpPr>
        <p:sp>
          <p:nvSpPr>
            <p:cNvPr id="47" name="Line 85"/>
            <p:cNvSpPr>
              <a:spLocks noChangeShapeType="1"/>
            </p:cNvSpPr>
            <p:nvPr/>
          </p:nvSpPr>
          <p:spPr bwMode="auto">
            <a:xfrm flipH="1" flipV="1">
              <a:off x="2325" y="2304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86"/>
            <p:cNvSpPr>
              <a:spLocks noChangeShapeType="1"/>
            </p:cNvSpPr>
            <p:nvPr/>
          </p:nvSpPr>
          <p:spPr bwMode="auto">
            <a:xfrm flipV="1">
              <a:off x="2329" y="2827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87"/>
            <p:cNvSpPr txBox="1">
              <a:spLocks noChangeArrowheads="1"/>
            </p:cNvSpPr>
            <p:nvPr/>
          </p:nvSpPr>
          <p:spPr bwMode="auto">
            <a:xfrm>
              <a:off x="2064" y="2320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0" name="Text Box 88"/>
            <p:cNvSpPr txBox="1">
              <a:spLocks noChangeArrowheads="1"/>
            </p:cNvSpPr>
            <p:nvPr/>
          </p:nvSpPr>
          <p:spPr bwMode="auto">
            <a:xfrm>
              <a:off x="3523" y="2915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1" name="Oval 89"/>
            <p:cNvSpPr>
              <a:spLocks noChangeArrowheads="1"/>
            </p:cNvSpPr>
            <p:nvPr/>
          </p:nvSpPr>
          <p:spPr bwMode="auto">
            <a:xfrm>
              <a:off x="228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90"/>
            <p:cNvSpPr>
              <a:spLocks noChangeArrowheads="1"/>
            </p:cNvSpPr>
            <p:nvPr/>
          </p:nvSpPr>
          <p:spPr bwMode="auto">
            <a:xfrm>
              <a:off x="245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91"/>
            <p:cNvSpPr>
              <a:spLocks noChangeArrowheads="1"/>
            </p:cNvSpPr>
            <p:nvPr/>
          </p:nvSpPr>
          <p:spPr bwMode="auto">
            <a:xfrm>
              <a:off x="2626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92"/>
            <p:cNvSpPr>
              <a:spLocks noChangeArrowheads="1"/>
            </p:cNvSpPr>
            <p:nvPr/>
          </p:nvSpPr>
          <p:spPr bwMode="auto">
            <a:xfrm>
              <a:off x="2796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93"/>
            <p:cNvSpPr>
              <a:spLocks noChangeArrowheads="1"/>
            </p:cNvSpPr>
            <p:nvPr/>
          </p:nvSpPr>
          <p:spPr bwMode="auto">
            <a:xfrm>
              <a:off x="2967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94"/>
            <p:cNvSpPr>
              <a:spLocks noChangeArrowheads="1"/>
            </p:cNvSpPr>
            <p:nvPr/>
          </p:nvSpPr>
          <p:spPr bwMode="auto">
            <a:xfrm>
              <a:off x="3138" y="2781"/>
              <a:ext cx="84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95"/>
            <p:cNvSpPr>
              <a:spLocks noChangeArrowheads="1"/>
            </p:cNvSpPr>
            <p:nvPr/>
          </p:nvSpPr>
          <p:spPr bwMode="auto">
            <a:xfrm>
              <a:off x="330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6"/>
            <p:cNvSpPr>
              <a:spLocks noChangeArrowheads="1"/>
            </p:cNvSpPr>
            <p:nvPr/>
          </p:nvSpPr>
          <p:spPr bwMode="auto">
            <a:xfrm>
              <a:off x="347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97"/>
            <p:cNvSpPr>
              <a:spLocks noChangeArrowheads="1"/>
            </p:cNvSpPr>
            <p:nvPr/>
          </p:nvSpPr>
          <p:spPr bwMode="auto">
            <a:xfrm>
              <a:off x="228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8"/>
            <p:cNvSpPr>
              <a:spLocks noChangeArrowheads="1"/>
            </p:cNvSpPr>
            <p:nvPr/>
          </p:nvSpPr>
          <p:spPr bwMode="auto">
            <a:xfrm>
              <a:off x="245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99"/>
            <p:cNvSpPr>
              <a:spLocks noChangeArrowheads="1"/>
            </p:cNvSpPr>
            <p:nvPr/>
          </p:nvSpPr>
          <p:spPr bwMode="auto">
            <a:xfrm>
              <a:off x="2626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00"/>
            <p:cNvSpPr>
              <a:spLocks noChangeArrowheads="1"/>
            </p:cNvSpPr>
            <p:nvPr/>
          </p:nvSpPr>
          <p:spPr bwMode="auto">
            <a:xfrm>
              <a:off x="2796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01"/>
            <p:cNvSpPr>
              <a:spLocks noChangeArrowheads="1"/>
            </p:cNvSpPr>
            <p:nvPr/>
          </p:nvSpPr>
          <p:spPr bwMode="auto">
            <a:xfrm>
              <a:off x="2967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02"/>
            <p:cNvSpPr>
              <a:spLocks noChangeArrowheads="1"/>
            </p:cNvSpPr>
            <p:nvPr/>
          </p:nvSpPr>
          <p:spPr bwMode="auto">
            <a:xfrm>
              <a:off x="3138" y="2611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03"/>
            <p:cNvSpPr>
              <a:spLocks noChangeArrowheads="1"/>
            </p:cNvSpPr>
            <p:nvPr/>
          </p:nvSpPr>
          <p:spPr bwMode="auto">
            <a:xfrm>
              <a:off x="330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04"/>
            <p:cNvSpPr>
              <a:spLocks noChangeArrowheads="1"/>
            </p:cNvSpPr>
            <p:nvPr/>
          </p:nvSpPr>
          <p:spPr bwMode="auto">
            <a:xfrm>
              <a:off x="347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105"/>
            <p:cNvSpPr>
              <a:spLocks noChangeArrowheads="1"/>
            </p:cNvSpPr>
            <p:nvPr/>
          </p:nvSpPr>
          <p:spPr bwMode="auto">
            <a:xfrm>
              <a:off x="228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106"/>
            <p:cNvSpPr>
              <a:spLocks noChangeArrowheads="1"/>
            </p:cNvSpPr>
            <p:nvPr/>
          </p:nvSpPr>
          <p:spPr bwMode="auto">
            <a:xfrm>
              <a:off x="245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107"/>
            <p:cNvSpPr>
              <a:spLocks noChangeArrowheads="1"/>
            </p:cNvSpPr>
            <p:nvPr/>
          </p:nvSpPr>
          <p:spPr bwMode="auto">
            <a:xfrm>
              <a:off x="2626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08"/>
            <p:cNvSpPr>
              <a:spLocks noChangeArrowheads="1"/>
            </p:cNvSpPr>
            <p:nvPr/>
          </p:nvSpPr>
          <p:spPr bwMode="auto">
            <a:xfrm>
              <a:off x="2796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109"/>
            <p:cNvSpPr>
              <a:spLocks noChangeArrowheads="1"/>
            </p:cNvSpPr>
            <p:nvPr/>
          </p:nvSpPr>
          <p:spPr bwMode="auto">
            <a:xfrm>
              <a:off x="2967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110"/>
            <p:cNvSpPr>
              <a:spLocks noChangeArrowheads="1"/>
            </p:cNvSpPr>
            <p:nvPr/>
          </p:nvSpPr>
          <p:spPr bwMode="auto">
            <a:xfrm>
              <a:off x="3138" y="2441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111"/>
            <p:cNvSpPr>
              <a:spLocks noChangeArrowheads="1"/>
            </p:cNvSpPr>
            <p:nvPr/>
          </p:nvSpPr>
          <p:spPr bwMode="auto">
            <a:xfrm>
              <a:off x="330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112"/>
            <p:cNvSpPr>
              <a:spLocks noChangeArrowheads="1"/>
            </p:cNvSpPr>
            <p:nvPr/>
          </p:nvSpPr>
          <p:spPr bwMode="auto">
            <a:xfrm>
              <a:off x="347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1177925" y="4876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B[j+1][0]</a:t>
            </a:r>
          </a:p>
        </p:txBody>
      </p:sp>
      <p:sp>
        <p:nvSpPr>
          <p:cNvPr id="75" name="Oval 39"/>
          <p:cNvSpPr>
            <a:spLocks noChangeArrowheads="1"/>
          </p:cNvSpPr>
          <p:nvPr/>
        </p:nvSpPr>
        <p:spPr bwMode="auto">
          <a:xfrm>
            <a:off x="1277938" y="2608262"/>
            <a:ext cx="134938" cy="1349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527115" y="2514600"/>
            <a:ext cx="1122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Hit</a:t>
            </a:r>
          </a:p>
        </p:txBody>
      </p:sp>
      <p:sp>
        <p:nvSpPr>
          <p:cNvPr id="77" name="Oval 39"/>
          <p:cNvSpPr>
            <a:spLocks noChangeArrowheads="1"/>
          </p:cNvSpPr>
          <p:nvPr/>
        </p:nvSpPr>
        <p:spPr bwMode="auto">
          <a:xfrm>
            <a:off x="1371600" y="2895600"/>
            <a:ext cx="134938" cy="13493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506538" y="2785646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Miss</a:t>
            </a:r>
          </a:p>
        </p:txBody>
      </p:sp>
      <p:sp>
        <p:nvSpPr>
          <p:cNvPr id="79" name="Oval 39"/>
          <p:cNvSpPr>
            <a:spLocks noChangeArrowheads="1"/>
          </p:cNvSpPr>
          <p:nvPr/>
        </p:nvSpPr>
        <p:spPr bwMode="auto">
          <a:xfrm>
            <a:off x="1143000" y="2895600"/>
            <a:ext cx="134938" cy="134938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684244" y="1752600"/>
            <a:ext cx="1192556" cy="4419600"/>
            <a:chOff x="3684244" y="1447800"/>
            <a:chExt cx="1192556" cy="4419600"/>
          </a:xfrm>
        </p:grpSpPr>
        <p:sp>
          <p:nvSpPr>
            <p:cNvPr id="80" name="Left Brace 79"/>
            <p:cNvSpPr/>
            <p:nvPr/>
          </p:nvSpPr>
          <p:spPr>
            <a:xfrm>
              <a:off x="4343400" y="1447800"/>
              <a:ext cx="533400" cy="2362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84244" y="2480846"/>
              <a:ext cx="6591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= 0</a:t>
              </a:r>
            </a:p>
          </p:txBody>
        </p:sp>
        <p:sp>
          <p:nvSpPr>
            <p:cNvPr id="82" name="Left Brace 81"/>
            <p:cNvSpPr/>
            <p:nvPr/>
          </p:nvSpPr>
          <p:spPr>
            <a:xfrm>
              <a:off x="4343400" y="3886200"/>
              <a:ext cx="533400" cy="1981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697068" y="4724400"/>
              <a:ext cx="6335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&gt;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490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Indirections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05201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both dense and </a:t>
            </a:r>
            <a:r>
              <a:rPr lang="en-US" dirty="0">
                <a:solidFill>
                  <a:srgbClr val="FF3399"/>
                </a:solidFill>
              </a:rPr>
              <a:t>indirect</a:t>
            </a:r>
            <a:r>
              <a:rPr lang="en-US" dirty="0"/>
              <a:t> references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difficult to predict whether indirections hit or miss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>
                <a:solidFill>
                  <a:srgbClr val="FF3399"/>
                </a:solidFill>
              </a:rPr>
              <a:t>modification of software pipelining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1447800"/>
            <a:ext cx="3355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6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Pipelining for Indirections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2" name="Group 18"/>
          <p:cNvGrpSpPr/>
          <p:nvPr/>
        </p:nvGrpSpPr>
        <p:grpSpPr>
          <a:xfrm>
            <a:off x="557815" y="1757839"/>
            <a:ext cx="2654894" cy="1195864"/>
            <a:chOff x="557815" y="2819400"/>
            <a:chExt cx="2654894" cy="1195864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26548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sum += A[index[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]];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10000" y="2215039"/>
            <a:ext cx="5181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1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2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Steady State*/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i+10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90;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&lt;95;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1 */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2 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8600" y="149250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Software Pipelined Loop </a:t>
            </a:r>
          </a:p>
          <a:p>
            <a:pPr algn="ctr"/>
            <a:r>
              <a:rPr lang="en-US" dirty="0">
                <a:latin typeface="Comic Sans MS" pitchFamily="66" charset="0"/>
              </a:rPr>
              <a:t>(</a:t>
            </a:r>
            <a:r>
              <a:rPr lang="en-US" dirty="0">
                <a:solidFill>
                  <a:srgbClr val="FF3399"/>
                </a:solidFill>
                <a:latin typeface="Comic Sans MS" pitchFamily="66" charset="0"/>
              </a:rPr>
              <a:t>5</a:t>
            </a:r>
            <a:r>
              <a:rPr lang="en-US" dirty="0">
                <a:latin typeface="Comic Sans MS" pitchFamily="66" charset="0"/>
              </a:rPr>
              <a:t> iterations ahead)</a:t>
            </a:r>
          </a:p>
        </p:txBody>
      </p:sp>
    </p:spTree>
    <p:extLst>
      <p:ext uri="{BB962C8B-B14F-4D97-AF65-F5344CB8AC3E}">
        <p14:creationId xmlns:p14="http://schemas.microsoft.com/office/powerpoint/2010/main" val="32145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Dense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eliminated 50% to 90% of memory stall time</a:t>
            </a:r>
          </a:p>
          <a:p>
            <a:pPr lvl="1"/>
            <a:r>
              <a:rPr lang="en-US" dirty="0"/>
              <a:t>overheads remain low due to </a:t>
            </a:r>
            <a:r>
              <a:rPr lang="en-US" dirty="0" err="1"/>
              <a:t>prefetching</a:t>
            </a:r>
            <a:r>
              <a:rPr lang="en-US" dirty="0"/>
              <a:t> selectively</a:t>
            </a:r>
          </a:p>
          <a:p>
            <a:pPr lvl="1"/>
            <a:r>
              <a:rPr lang="en-US" dirty="0"/>
              <a:t>significant improvements in overall performance (6 over 45%)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Indirections, Sparse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expanded coverage to handle some important cases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26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Prefetching</a:t>
            </a:r>
            <a:r>
              <a:rPr lang="en-US" dirty="0"/>
              <a:t> for Arrays: 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Demonstrated that software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is effective</a:t>
            </a:r>
          </a:p>
          <a:p>
            <a:pPr lvl="1"/>
            <a:r>
              <a:rPr lang="en-US" dirty="0"/>
              <a:t>selective </a:t>
            </a:r>
            <a:r>
              <a:rPr lang="en-US" dirty="0" err="1"/>
              <a:t>prefetching</a:t>
            </a:r>
            <a:r>
              <a:rPr lang="en-US" dirty="0"/>
              <a:t> to eliminate overhead</a:t>
            </a:r>
          </a:p>
          <a:p>
            <a:pPr lvl="1"/>
            <a:r>
              <a:rPr lang="en-US" dirty="0"/>
              <a:t>dense matrices and indirections / sparse matrices</a:t>
            </a:r>
          </a:p>
          <a:p>
            <a:pPr lvl="1"/>
            <a:r>
              <a:rPr lang="en-US" dirty="0" err="1"/>
              <a:t>uniprocessors</a:t>
            </a:r>
            <a:r>
              <a:rPr lang="en-US" dirty="0"/>
              <a:t> and multiprocessors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Hardware should focus on </a:t>
            </a:r>
            <a:r>
              <a:rPr lang="en-US" dirty="0">
                <a:solidFill>
                  <a:srgbClr val="FF3399"/>
                </a:solidFill>
              </a:rPr>
              <a:t>providing sufficient memory bandwidth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9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48000"/>
          </a:xfrm>
        </p:spPr>
        <p:txBody>
          <a:bodyPr/>
          <a:lstStyle/>
          <a:p>
            <a:r>
              <a:rPr lang="en-US" u="none" dirty="0"/>
              <a:t>Prefetching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37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linked lists, trees, graphs, ...</a:t>
            </a:r>
          </a:p>
          <a:p>
            <a:pPr>
              <a:lnSpc>
                <a:spcPct val="150000"/>
              </a:lnSpc>
            </a:pPr>
            <a:r>
              <a:rPr lang="en-US" dirty="0"/>
              <a:t>A common method of building large data structures</a:t>
            </a:r>
          </a:p>
          <a:p>
            <a:pPr lvl="1"/>
            <a:r>
              <a:rPr lang="en-US" dirty="0"/>
              <a:t>especially in non-numeric programs</a:t>
            </a:r>
          </a:p>
          <a:p>
            <a:pPr>
              <a:lnSpc>
                <a:spcPct val="150000"/>
              </a:lnSpc>
            </a:pPr>
            <a:r>
              <a:rPr lang="en-US" dirty="0"/>
              <a:t>Cache miss behavior is a concern because:</a:t>
            </a:r>
          </a:p>
          <a:p>
            <a:pPr lvl="1"/>
            <a:r>
              <a:rPr lang="en-US" dirty="0"/>
              <a:t>large data set with respect to the cache size</a:t>
            </a:r>
          </a:p>
          <a:p>
            <a:pPr lvl="1"/>
            <a:r>
              <a:rPr lang="en-US" dirty="0"/>
              <a:t>temporal locality may be poor</a:t>
            </a:r>
          </a:p>
          <a:p>
            <a:pPr lvl="1"/>
            <a:r>
              <a:rPr lang="en-US" dirty="0"/>
              <a:t>little spatial locality among consecutively-accessed nodes</a:t>
            </a:r>
          </a:p>
          <a:p>
            <a:endParaRPr lang="en-US" dirty="0"/>
          </a:p>
          <a:p>
            <a:pPr>
              <a:buNone/>
            </a:pPr>
            <a:r>
              <a:rPr lang="en-US" u="sng" dirty="0"/>
              <a:t>Goal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Automatic Compiler-Based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1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/>
              <a:t>Three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6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8" y="-5581"/>
            <a:ext cx="8991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Scheduling </a:t>
            </a:r>
            <a:r>
              <a:rPr lang="en-US" sz="3200" dirty="0" err="1"/>
              <a:t>Prefetches</a:t>
            </a:r>
            <a:r>
              <a:rPr lang="en-US" sz="3200" dirty="0"/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9516" y="1143000"/>
            <a:ext cx="65090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590800"/>
            <a:ext cx="6645359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4343400"/>
            <a:ext cx="8305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0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Our Goal</a:t>
            </a:r>
            <a:r>
              <a:rPr lang="en-US" dirty="0"/>
              <a:t>: </a:t>
            </a:r>
            <a:r>
              <a:rPr lang="en-US" i="1" dirty="0">
                <a:solidFill>
                  <a:srgbClr val="FF3399"/>
                </a:solidFill>
              </a:rPr>
              <a:t>fully hide latency</a:t>
            </a:r>
          </a:p>
          <a:p>
            <a:pPr lvl="1"/>
            <a:r>
              <a:rPr lang="en-US" dirty="0"/>
              <a:t>thus achieving fastest possible computation rate of 1/W 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e.g., if </a:t>
            </a:r>
            <a:r>
              <a:rPr lang="en-US" dirty="0">
                <a:solidFill>
                  <a:srgbClr val="FF3399"/>
                </a:solidFill>
              </a:rPr>
              <a:t>L = 3W</a:t>
            </a:r>
            <a:r>
              <a:rPr lang="en-US" dirty="0">
                <a:solidFill>
                  <a:srgbClr val="0000FF"/>
                </a:solidFill>
              </a:rPr>
              <a:t>, we must </a:t>
            </a:r>
            <a:r>
              <a:rPr lang="en-US" dirty="0" err="1">
                <a:solidFill>
                  <a:srgbClr val="FF3399"/>
                </a:solidFill>
              </a:rPr>
              <a:t>prefetch</a:t>
            </a:r>
            <a:r>
              <a:rPr lang="en-US" dirty="0">
                <a:solidFill>
                  <a:srgbClr val="FF3399"/>
                </a:solidFill>
              </a:rPr>
              <a:t> 3 nodes ahead </a:t>
            </a:r>
            <a:r>
              <a:rPr lang="en-US" dirty="0">
                <a:solidFill>
                  <a:srgbClr val="0000FF"/>
                </a:solidFill>
              </a:rPr>
              <a:t>to achieve this</a:t>
            </a:r>
          </a:p>
        </p:txBody>
      </p:sp>
    </p:spTree>
    <p:extLst>
      <p:ext uri="{BB962C8B-B14F-4D97-AF65-F5344CB8AC3E}">
        <p14:creationId xmlns:p14="http://schemas.microsoft.com/office/powerpoint/2010/main" val="11287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without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6534150" cy="415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4800600"/>
            <a:ext cx="37338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096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computation rate = </a:t>
            </a:r>
            <a:r>
              <a:rPr lang="en-US" dirty="0">
                <a:solidFill>
                  <a:srgbClr val="FF3399"/>
                </a:solidFill>
              </a:rPr>
              <a:t>1 / (L+W)</a:t>
            </a:r>
          </a:p>
        </p:txBody>
      </p:sp>
    </p:spTree>
    <p:extLst>
      <p:ext uri="{BB962C8B-B14F-4D97-AF65-F5344CB8AC3E}">
        <p14:creationId xmlns:p14="http://schemas.microsoft.com/office/powerpoint/2010/main" val="28897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for Arrays: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Tolerating Memory Latency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Prefetching</a:t>
            </a:r>
            <a:r>
              <a:rPr lang="en-US" dirty="0"/>
              <a:t> Compiler Algorithm and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Implications of These Results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4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85801"/>
            <a:ext cx="63910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One Node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00200" y="5029200"/>
            <a:ext cx="6324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990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Computation is overlapped with memory accesses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</a:rPr>
              <a:t>computation rate </a:t>
            </a:r>
            <a:r>
              <a:rPr lang="en-US" dirty="0"/>
              <a:t>= </a:t>
            </a:r>
            <a:r>
              <a:rPr lang="en-US" dirty="0">
                <a:solidFill>
                  <a:srgbClr val="FF3399"/>
                </a:solidFill>
              </a:rPr>
              <a:t>1/L</a:t>
            </a:r>
          </a:p>
        </p:txBody>
      </p:sp>
    </p:spTree>
    <p:extLst>
      <p:ext uri="{BB962C8B-B14F-4D97-AF65-F5344CB8AC3E}">
        <p14:creationId xmlns:p14="http://schemas.microsoft.com/office/powerpoint/2010/main" val="109836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756" y="762000"/>
            <a:ext cx="755084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406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Three Nodes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4648200"/>
            <a:ext cx="7543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37160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i="1" dirty="0">
                <a:solidFill>
                  <a:srgbClr val="FF0000"/>
                </a:solidFill>
              </a:rPr>
              <a:t>computation rate does not improve (still = 1/L)!</a:t>
            </a:r>
          </a:p>
          <a:p>
            <a:pPr>
              <a:lnSpc>
                <a:spcPct val="150000"/>
              </a:lnSpc>
              <a:buNone/>
            </a:pPr>
            <a:r>
              <a:rPr lang="en-US" u="sng" dirty="0">
                <a:solidFill>
                  <a:srgbClr val="0000FF"/>
                </a:solidFill>
              </a:rPr>
              <a:t>Pointer-Chasing Problem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any scheme which follows the pointer chain is limited to a rate of 1/L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4600" y="990600"/>
            <a:ext cx="2819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6372225" cy="487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743200" y="609600"/>
            <a:ext cx="3886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Goal: Fully Hide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181600"/>
            <a:ext cx="6324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199"/>
            <a:ext cx="8229600" cy="68580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3399"/>
                </a:solidFill>
              </a:rPr>
              <a:t>achieves the fastest possible computation rate of 1/W</a:t>
            </a:r>
          </a:p>
        </p:txBody>
      </p:sp>
    </p:spTree>
    <p:extLst>
      <p:ext uri="{BB962C8B-B14F-4D97-AF65-F5344CB8AC3E}">
        <p14:creationId xmlns:p14="http://schemas.microsoft.com/office/powerpoint/2010/main" val="2286454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Three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Algorithms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Greedy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History-Pointer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Data-Linearization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427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457200"/>
            <a:ext cx="8229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2057400"/>
            <a:ext cx="5638800" cy="30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46" y="1365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Pointer-Chasing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u="sng" dirty="0"/>
              <a:t>Key</a:t>
            </a:r>
            <a:r>
              <a:rPr lang="en-US" sz="2600" dirty="0"/>
              <a:t>:</a:t>
            </a:r>
          </a:p>
          <a:p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</a:t>
            </a:r>
            <a:r>
              <a:rPr lang="en-US" sz="2600" dirty="0">
                <a:solidFill>
                  <a:srgbClr val="0000FF"/>
                </a:solidFill>
              </a:rPr>
              <a:t> needs to know &amp;</a:t>
            </a:r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i+d</a:t>
            </a:r>
            <a:r>
              <a:rPr lang="en-US" sz="2600" dirty="0">
                <a:solidFill>
                  <a:srgbClr val="0000FF"/>
                </a:solidFill>
              </a:rPr>
              <a:t> without referencing the d-1 intermediate nodes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u="sng" dirty="0"/>
              <a:t>Our proposals</a:t>
            </a:r>
            <a:r>
              <a:rPr lang="en-US" sz="26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use </a:t>
            </a:r>
            <a:r>
              <a:rPr lang="en-US" sz="2600" i="1" dirty="0">
                <a:solidFill>
                  <a:srgbClr val="0000FF"/>
                </a:solidFill>
              </a:rPr>
              <a:t>existing</a:t>
            </a:r>
            <a:r>
              <a:rPr lang="en-US" sz="2600" dirty="0"/>
              <a:t> pointer(s) in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Greedy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add </a:t>
            </a:r>
            <a:r>
              <a:rPr lang="en-US" sz="2600" i="1" dirty="0">
                <a:solidFill>
                  <a:srgbClr val="0000FF"/>
                </a:solidFill>
              </a:rPr>
              <a:t>new</a:t>
            </a:r>
            <a:r>
              <a:rPr lang="en-US" sz="2600" dirty="0"/>
              <a:t> pointer(s) to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compute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r>
              <a:rPr lang="en-US" sz="2600" dirty="0"/>
              <a:t> </a:t>
            </a:r>
            <a:r>
              <a:rPr lang="en-US" sz="2600" i="1" dirty="0">
                <a:solidFill>
                  <a:srgbClr val="0000FF"/>
                </a:solidFill>
              </a:rPr>
              <a:t>directly</a:t>
            </a:r>
            <a:r>
              <a:rPr lang="en-US" sz="2600" dirty="0"/>
              <a:t> from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(no </a:t>
            </a:r>
            <a:r>
              <a:rPr lang="en-US" sz="2600" dirty="0" err="1"/>
              <a:t>ptr</a:t>
            </a:r>
            <a:r>
              <a:rPr lang="en-US" sz="2600" dirty="0"/>
              <a:t> </a:t>
            </a:r>
            <a:r>
              <a:rPr lang="en-US" sz="2600" dirty="0" err="1"/>
              <a:t>deref</a:t>
            </a:r>
            <a:r>
              <a:rPr lang="en-US" sz="2600" dirty="0"/>
              <a:t>)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78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Prefetch</a:t>
            </a:r>
            <a:r>
              <a:rPr lang="en-US" dirty="0">
                <a:solidFill>
                  <a:srgbClr val="0000FF"/>
                </a:solidFill>
              </a:rPr>
              <a:t> all neighboring nodes </a:t>
            </a:r>
            <a:r>
              <a:rPr lang="en-US" dirty="0"/>
              <a:t>(simplified definition)</a:t>
            </a:r>
          </a:p>
          <a:p>
            <a:pPr lvl="1"/>
            <a:r>
              <a:rPr lang="en-US" dirty="0"/>
              <a:t>only one will be followed by the immediate control flow</a:t>
            </a:r>
          </a:p>
          <a:p>
            <a:pPr lvl="1"/>
            <a:r>
              <a:rPr lang="en-US" dirty="0"/>
              <a:t>hopefully, we will visit other neighbors later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Reasonably effective in practice</a:t>
            </a:r>
          </a:p>
          <a:p>
            <a:r>
              <a:rPr lang="en-US" dirty="0"/>
              <a:t>However, </a:t>
            </a:r>
            <a:r>
              <a:rPr lang="en-US" dirty="0">
                <a:solidFill>
                  <a:srgbClr val="FF3399"/>
                </a:solidFill>
              </a:rPr>
              <a:t>little control over the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4726" y="2286000"/>
            <a:ext cx="398587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95400" y="2438400"/>
            <a:ext cx="3023585" cy="236988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preorder(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 t){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(t != NULL){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(t-&gt;left);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process(t-&gt;data);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preorder(t-&gt;left);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733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02" y="126831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Add new pointer(s) to each node</a:t>
            </a:r>
          </a:p>
          <a:p>
            <a:pPr lvl="1"/>
            <a:r>
              <a:rPr lang="en-US" dirty="0"/>
              <a:t>history-pointers are obtained from some recent traversal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Trade space &amp; time for </a:t>
            </a:r>
            <a:r>
              <a:rPr lang="en-US" dirty="0">
                <a:solidFill>
                  <a:srgbClr val="FF3399"/>
                </a:solidFill>
              </a:rPr>
              <a:t>better control over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9004" y="1828800"/>
            <a:ext cx="5485196" cy="339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890522"/>
            <a:ext cx="1028700" cy="328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2143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/>
          <a:lstStyle/>
          <a:p>
            <a:r>
              <a:rPr lang="en-US" sz="2400" dirty="0"/>
              <a:t>No pointer dereferences are required</a:t>
            </a:r>
          </a:p>
          <a:p>
            <a:r>
              <a:rPr lang="en-US" sz="2400" dirty="0"/>
              <a:t>Map nodes close in the traversal to contiguous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79585"/>
            <a:ext cx="5437094" cy="234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29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520648"/>
            <a:ext cx="7620000" cy="11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951475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552925"/>
              </p:ext>
            </p:extLst>
          </p:nvPr>
        </p:nvGraphicFramePr>
        <p:xfrm>
          <a:off x="533400" y="2209800"/>
          <a:ext cx="81534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Greedy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History-Pointer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Data-Linearization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Control over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Prefetching</a:t>
                      </a:r>
                      <a:r>
                        <a:rPr lang="en-US" sz="1600" baseline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Distance</a:t>
                      </a:r>
                      <a:endParaRPr lang="en-US" sz="16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Applicability to Recursive Data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any 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revisited; changes only slowly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must have a major traversal order; changes only slowly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Overhead in 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Preparing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space +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 in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Ease of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relatively straightforward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difficulty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65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Propose 3 schemes to overcome the pointer-chasing problem:</a:t>
            </a:r>
          </a:p>
          <a:p>
            <a:pPr lvl="1"/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Automated greedy </a:t>
            </a:r>
            <a:r>
              <a:rPr lang="en-US" dirty="0" err="1"/>
              <a:t>prefetching</a:t>
            </a:r>
            <a:r>
              <a:rPr lang="en-US" dirty="0"/>
              <a:t> in SUIF</a:t>
            </a:r>
          </a:p>
          <a:p>
            <a:pPr lvl="1"/>
            <a:r>
              <a:rPr lang="en-US" dirty="0"/>
              <a:t>improves performance significantly for half of Olden</a:t>
            </a:r>
          </a:p>
          <a:p>
            <a:pPr lvl="1"/>
            <a:r>
              <a:rPr lang="en-US" dirty="0"/>
              <a:t>memory feedback can further reduce </a:t>
            </a:r>
            <a:r>
              <a:rPr lang="en-US" dirty="0" err="1"/>
              <a:t>prefetch</a:t>
            </a:r>
            <a:r>
              <a:rPr lang="en-US" dirty="0"/>
              <a:t> overhead</a:t>
            </a:r>
          </a:p>
          <a:p>
            <a:endParaRPr lang="en-US" dirty="0"/>
          </a:p>
          <a:p>
            <a:r>
              <a:rPr lang="en-US" dirty="0"/>
              <a:t>The other 2 schemes can outperform greedy in some situations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4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Memory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Reduce Latency: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FF3399"/>
                </a:solidFill>
              </a:rPr>
              <a:t>Locality Optimizations</a:t>
            </a:r>
          </a:p>
          <a:p>
            <a:pPr lvl="2"/>
            <a:r>
              <a:rPr lang="en-US" dirty="0"/>
              <a:t>reorder iterations to improve cache reuse</a:t>
            </a:r>
          </a:p>
          <a:p>
            <a:endParaRPr lang="en-US" b="1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Tolerate Latency:</a:t>
            </a:r>
          </a:p>
          <a:p>
            <a:pPr lvl="1">
              <a:lnSpc>
                <a:spcPct val="150000"/>
              </a:lnSpc>
            </a:pP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2"/>
            <a:r>
              <a:rPr lang="en-US" dirty="0"/>
              <a:t>move data close to the processor before it is needed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67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91" y="82778"/>
            <a:ext cx="87582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Tolerating Latency Through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5334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overlap memory accesses</a:t>
            </a:r>
            <a:r>
              <a:rPr lang="en-US" dirty="0"/>
              <a:t> with </a:t>
            </a:r>
            <a:r>
              <a:rPr lang="en-US" dirty="0">
                <a:solidFill>
                  <a:srgbClr val="FF3399"/>
                </a:solidFill>
              </a:rPr>
              <a:t>computation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other accesses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94026" y="1600200"/>
            <a:ext cx="149174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4026" y="26670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4026" y="36576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94026" y="39624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4026" y="4953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1143000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Without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93" y="1143000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181100" y="1943100"/>
            <a:ext cx="5334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0473" y="1704201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itchFamily="66" charset="0"/>
              </a:rPr>
              <a:t>Time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447800" y="2438400"/>
            <a:ext cx="1066800" cy="307777"/>
            <a:chOff x="1447800" y="2438400"/>
            <a:chExt cx="1066800" cy="307777"/>
          </a:xfrm>
        </p:grpSpPr>
        <p:sp>
          <p:nvSpPr>
            <p:cNvPr id="20" name="TextBox 19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25" name="Straight Arrow Connector 24"/>
            <p:cNvCxnSpPr>
              <a:stCxn id="20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65433" y="3733800"/>
            <a:ext cx="1051023" cy="307777"/>
            <a:chOff x="1465433" y="3733800"/>
            <a:chExt cx="1051023" cy="307777"/>
          </a:xfrm>
        </p:grpSpPr>
        <p:sp>
          <p:nvSpPr>
            <p:cNvPr id="21" name="TextBox 20"/>
            <p:cNvSpPr txBox="1"/>
            <p:nvPr/>
          </p:nvSpPr>
          <p:spPr>
            <a:xfrm>
              <a:off x="1465433" y="37338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209800" y="38862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743200" y="2667000"/>
            <a:ext cx="857927" cy="990600"/>
            <a:chOff x="2743200" y="2667000"/>
            <a:chExt cx="857927" cy="9906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743200" y="3962400"/>
            <a:ext cx="840295" cy="990600"/>
            <a:chOff x="2743200" y="3962400"/>
            <a:chExt cx="840295" cy="9906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5791200" y="1600200"/>
            <a:ext cx="152400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4648200" y="2438400"/>
            <a:ext cx="1066800" cy="307777"/>
            <a:chOff x="1447800" y="2438400"/>
            <a:chExt cx="1066800" cy="307777"/>
          </a:xfrm>
        </p:grpSpPr>
        <p:sp>
          <p:nvSpPr>
            <p:cNvPr id="48" name="TextBox 47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49" name="Straight Arrow Connector 48"/>
            <p:cNvCxnSpPr>
              <a:stCxn id="48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5791200" y="2667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791200" y="29718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4665833" y="2740223"/>
            <a:ext cx="1049167" cy="307777"/>
            <a:chOff x="1465433" y="2438400"/>
            <a:chExt cx="1049167" cy="307777"/>
          </a:xfrm>
        </p:grpSpPr>
        <p:sp>
          <p:nvSpPr>
            <p:cNvPr id="53" name="TextBox 52"/>
            <p:cNvSpPr txBox="1"/>
            <p:nvPr/>
          </p:nvSpPr>
          <p:spPr>
            <a:xfrm>
              <a:off x="1465433" y="24384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290730" y="1447800"/>
            <a:ext cx="1424270" cy="307777"/>
            <a:chOff x="1090330" y="2438400"/>
            <a:chExt cx="1424270" cy="307777"/>
          </a:xfrm>
        </p:grpSpPr>
        <p:sp>
          <p:nvSpPr>
            <p:cNvPr id="56" name="TextBox 55"/>
            <p:cNvSpPr txBox="1"/>
            <p:nvPr/>
          </p:nvSpPr>
          <p:spPr>
            <a:xfrm>
              <a:off x="1090330" y="2438400"/>
              <a:ext cx="11176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A</a:t>
              </a:r>
            </a:p>
          </p:txBody>
        </p:sp>
        <p:cxnSp>
          <p:nvCxnSpPr>
            <p:cNvPr id="57" name="Straight Arrow Connector 56"/>
            <p:cNvCxnSpPr>
              <a:stCxn id="56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308363" y="1676400"/>
            <a:ext cx="1406637" cy="307777"/>
            <a:chOff x="1107963" y="2288977"/>
            <a:chExt cx="1406637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1107963" y="2288977"/>
              <a:ext cx="10999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B</a:t>
              </a:r>
            </a:p>
          </p:txBody>
        </p:sp>
        <p:cxnSp>
          <p:nvCxnSpPr>
            <p:cNvPr id="61" name="Straight Arrow Connector 60"/>
            <p:cNvCxnSpPr>
              <a:stCxn id="60" idx="3"/>
            </p:cNvCxnSpPr>
            <p:nvPr/>
          </p:nvCxnSpPr>
          <p:spPr>
            <a:xfrm flipV="1">
              <a:off x="2207944" y="2441378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943600" y="1600200"/>
            <a:ext cx="857927" cy="990600"/>
            <a:chOff x="2743200" y="2667000"/>
            <a:chExt cx="857927" cy="990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705600" y="1828800"/>
            <a:ext cx="840295" cy="990600"/>
            <a:chOff x="2743200" y="3962400"/>
            <a:chExt cx="840295" cy="9906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 74"/>
          <p:cNvSpPr/>
          <p:nvPr/>
        </p:nvSpPr>
        <p:spPr>
          <a:xfrm>
            <a:off x="4953000" y="4038600"/>
            <a:ext cx="27432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181600" y="4191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5410200" y="4188023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Executing Instructions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181600" y="4572000"/>
            <a:ext cx="1524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5410200" y="4569023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Stalled Waiting for Data</a:t>
            </a:r>
          </a:p>
        </p:txBody>
      </p:sp>
    </p:spTree>
    <p:extLst>
      <p:ext uri="{BB962C8B-B14F-4D97-AF65-F5344CB8AC3E}">
        <p14:creationId xmlns:p14="http://schemas.microsoft.com/office/powerpoint/2010/main" val="187257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6" grpId="0"/>
      <p:bldP spid="44" grpId="0" animBg="1"/>
      <p:bldP spid="50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Cache Blocks:</a:t>
            </a:r>
          </a:p>
          <a:p>
            <a:r>
              <a:rPr lang="en-US" dirty="0"/>
              <a:t>(-) limited to unit-stride accesses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u="sng" dirty="0" err="1">
                <a:solidFill>
                  <a:srgbClr val="0000FF"/>
                </a:solidFill>
              </a:rPr>
              <a:t>Nonblocking</a:t>
            </a:r>
            <a:r>
              <a:rPr lang="en-US" u="sng" dirty="0">
                <a:solidFill>
                  <a:srgbClr val="0000FF"/>
                </a:solidFill>
              </a:rPr>
              <a:t> Loads: </a:t>
            </a:r>
          </a:p>
          <a:p>
            <a:r>
              <a:rPr lang="en-US" dirty="0"/>
              <a:t>(-) limited ability to move back before use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Hardware-Controlled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limited to constant-strides and by branch prediction</a:t>
            </a:r>
          </a:p>
          <a:p>
            <a:r>
              <a:rPr lang="en-US" dirty="0"/>
              <a:t>(+) no instruction overhead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Software-Controlled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software sophistication and overhead</a:t>
            </a:r>
          </a:p>
          <a:p>
            <a:r>
              <a:rPr lang="en-US" dirty="0"/>
              <a:t>(+) minimal hardware support and broader coverage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Prefetching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Domain of Applicability</a:t>
            </a:r>
          </a:p>
          <a:p>
            <a:pPr>
              <a:lnSpc>
                <a:spcPct val="150000"/>
              </a:lnSpc>
            </a:pPr>
            <a:r>
              <a:rPr lang="en-US" dirty="0"/>
              <a:t>Performance Improvement</a:t>
            </a:r>
          </a:p>
          <a:p>
            <a:pPr lvl="1"/>
            <a:r>
              <a:rPr lang="en-US" dirty="0"/>
              <a:t>maximize benefit</a:t>
            </a:r>
          </a:p>
          <a:p>
            <a:pPr lvl="1"/>
            <a:r>
              <a:rPr lang="en-US" dirty="0"/>
              <a:t>minimize overhead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9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possible</a:t>
            </a:r>
            <a:r>
              <a:rPr lang="en-US" dirty="0"/>
              <a:t> only if addresses can be determined ahead of time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coverage factor</a:t>
            </a:r>
            <a:r>
              <a:rPr lang="en-US" dirty="0"/>
              <a:t> = fraction of misses that are </a:t>
            </a:r>
            <a:r>
              <a:rPr lang="en-US" dirty="0" err="1"/>
              <a:t>prefetched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unnecessary</a:t>
            </a:r>
            <a:r>
              <a:rPr lang="en-US" dirty="0"/>
              <a:t> if data is already in the cache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effective</a:t>
            </a:r>
            <a:r>
              <a:rPr lang="en-US" dirty="0"/>
              <a:t> if data is in the cache when later referenced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 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maximize coverage factor</a:t>
            </a:r>
          </a:p>
          <a:p>
            <a:pPr lvl="1"/>
            <a:r>
              <a:rPr lang="en-US" dirty="0"/>
              <a:t>minimize unnecessary </a:t>
            </a:r>
            <a:r>
              <a:rPr lang="en-US" dirty="0" err="1"/>
              <a:t>prefetches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 when/how to schedule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/>
              <a:t>maximize effectiveness</a:t>
            </a:r>
          </a:p>
          <a:p>
            <a:pPr lvl="1"/>
            <a:r>
              <a:rPr lang="en-US" dirty="0"/>
              <a:t>minimize overhead per </a:t>
            </a:r>
            <a:r>
              <a:rPr lang="en-US" dirty="0" err="1"/>
              <a:t>prefetch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09800" y="2537767"/>
          <a:ext cx="3581400" cy="325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200570" imgH="4724400" progId="AcroExch.Document.7">
                  <p:embed/>
                </p:oleObj>
              </mc:Choice>
              <mc:Fallback>
                <p:oleObj name="Acrobat Document" r:id="rId4" imgW="5200570" imgH="4724400" progId="AcroExch.Document.7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37767"/>
                        <a:ext cx="3581400" cy="3253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</a:t>
            </a:r>
            <a:r>
              <a:rPr lang="en-US" dirty="0" err="1"/>
              <a:t>Prefetching</a:t>
            </a:r>
            <a:r>
              <a:rPr lang="en-US" dirty="0"/>
              <a:t>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instructions to issue </a:t>
            </a:r>
            <a:r>
              <a:rPr lang="en-US" dirty="0" err="1">
                <a:solidFill>
                  <a:srgbClr val="0000FF"/>
                </a:solidFill>
              </a:rPr>
              <a:t>prefetches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extra demands on memory system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important to minimize </a:t>
            </a:r>
            <a:r>
              <a:rPr lang="en-US" dirty="0">
                <a:solidFill>
                  <a:srgbClr val="FF3399"/>
                </a:solidFill>
              </a:rPr>
              <a:t>unnecessary </a:t>
            </a:r>
            <a:r>
              <a:rPr lang="en-US" dirty="0" err="1">
                <a:solidFill>
                  <a:srgbClr val="FF3399"/>
                </a:solidFill>
              </a:rPr>
              <a:t>prefetches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057400"/>
            <a:ext cx="3039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Hit Rates for Array Accesses</a:t>
            </a:r>
          </a:p>
        </p:txBody>
      </p:sp>
    </p:spTree>
    <p:extLst>
      <p:ext uri="{BB962C8B-B14F-4D97-AF65-F5344CB8AC3E}">
        <p14:creationId xmlns:p14="http://schemas.microsoft.com/office/powerpoint/2010/main" val="1110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2252</Words>
  <Application>Microsoft Office PowerPoint</Application>
  <PresentationFormat>On-screen Show (4:3)</PresentationFormat>
  <Paragraphs>544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1" baseType="lpstr">
      <vt:lpstr>Arial</vt:lpstr>
      <vt:lpstr>Calibri</vt:lpstr>
      <vt:lpstr>Comic Sans MS</vt:lpstr>
      <vt:lpstr>Courier New</vt:lpstr>
      <vt:lpstr>Garamond</vt:lpstr>
      <vt:lpstr>Gill Sans MT</vt:lpstr>
      <vt:lpstr>Tahoma</vt:lpstr>
      <vt:lpstr>Wingdings</vt:lpstr>
      <vt:lpstr>SAFARI_Template</vt:lpstr>
      <vt:lpstr>1_Edge</vt:lpstr>
      <vt:lpstr>Office Theme</vt:lpstr>
      <vt:lpstr>Acrobat Document</vt:lpstr>
      <vt:lpstr>CSC D70:  Compiler Optimization Prefetching</vt:lpstr>
      <vt:lpstr>The Memory Latency Problem</vt:lpstr>
      <vt:lpstr>Prefetching for Arrays: Overview</vt:lpstr>
      <vt:lpstr>Coping with Memory Latency</vt:lpstr>
      <vt:lpstr>Tolerating Latency Through Prefetching</vt:lpstr>
      <vt:lpstr>Types of Prefetching</vt:lpstr>
      <vt:lpstr>Prefetching Goals</vt:lpstr>
      <vt:lpstr>Prefetching Concepts</vt:lpstr>
      <vt:lpstr>Reducing Prefetching Overhead</vt:lpstr>
      <vt:lpstr>Compiler Algorithm</vt:lpstr>
      <vt:lpstr>Steps in Locality Analysis</vt:lpstr>
      <vt:lpstr>Data Locality Example</vt:lpstr>
      <vt:lpstr>Reuse Analysis: Representation</vt:lpstr>
      <vt:lpstr>Finding Temporal Reuse</vt:lpstr>
      <vt:lpstr>Temporal Reuse Example</vt:lpstr>
      <vt:lpstr>Prefetch Predicate</vt:lpstr>
      <vt:lpstr>Compiler Algorithm</vt:lpstr>
      <vt:lpstr>Loop Splitting</vt:lpstr>
      <vt:lpstr>Software Pipelining</vt:lpstr>
      <vt:lpstr>Example Revisited</vt:lpstr>
      <vt:lpstr>Prefetching Indirections</vt:lpstr>
      <vt:lpstr>Software Pipelining for Indirections</vt:lpstr>
      <vt:lpstr>Summary of Results</vt:lpstr>
      <vt:lpstr>Prefetching for Arrays: Concluding Remarks</vt:lpstr>
      <vt:lpstr>Prefetching for Recursive Data Structures</vt:lpstr>
      <vt:lpstr>Recursive Data Structures</vt:lpstr>
      <vt:lpstr>Overview</vt:lpstr>
      <vt:lpstr>Scheduling Prefetches for Recursive Data Structures</vt:lpstr>
      <vt:lpstr>Performance without Prefetching</vt:lpstr>
      <vt:lpstr>Prefetching One Node Ahead</vt:lpstr>
      <vt:lpstr>Prefetching Three Nodes Ahead</vt:lpstr>
      <vt:lpstr>Our Goal: Fully Hide Latency</vt:lpstr>
      <vt:lpstr>Overview</vt:lpstr>
      <vt:lpstr>Pointer-Chasing Problem</vt:lpstr>
      <vt:lpstr>Greedy Prefetching</vt:lpstr>
      <vt:lpstr>History-Pointer Prefetching</vt:lpstr>
      <vt:lpstr>Data-Linearization Prefetching</vt:lpstr>
      <vt:lpstr>Summary of Prefetching Algorithms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2019-03-21T21:17:23Z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